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1"/>
  </p:notesMasterIdLst>
  <p:handoutMasterIdLst>
    <p:handoutMasterId r:id="rId22"/>
  </p:handoutMasterIdLst>
  <p:sldIdLst>
    <p:sldId id="278" r:id="rId5"/>
    <p:sldId id="283" r:id="rId6"/>
    <p:sldId id="282" r:id="rId7"/>
    <p:sldId id="271" r:id="rId8"/>
    <p:sldId id="286" r:id="rId9"/>
    <p:sldId id="293" r:id="rId10"/>
    <p:sldId id="298" r:id="rId11"/>
    <p:sldId id="300" r:id="rId12"/>
    <p:sldId id="304" r:id="rId13"/>
    <p:sldId id="294" r:id="rId14"/>
    <p:sldId id="299" r:id="rId15"/>
    <p:sldId id="305" r:id="rId16"/>
    <p:sldId id="302" r:id="rId17"/>
    <p:sldId id="297" r:id="rId18"/>
    <p:sldId id="296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5A15"/>
    <a:srgbClr val="FD26A7"/>
    <a:srgbClr val="228B22"/>
    <a:srgbClr val="FFFFFF"/>
    <a:srgbClr val="232325"/>
    <a:srgbClr val="E7C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67" autoAdjust="0"/>
  </p:normalViewPr>
  <p:slideViewPr>
    <p:cSldViewPr snapToGrid="0">
      <p:cViewPr>
        <p:scale>
          <a:sx n="60" d="100"/>
          <a:sy n="60" d="100"/>
        </p:scale>
        <p:origin x="1507" y="73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73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9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3" r:id="rId16"/>
    <p:sldLayoutId id="214748372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b="0" i="0" dirty="0">
                <a:effectLst/>
                <a:latin typeface="+mn-lt"/>
              </a:rPr>
              <a:t>Artificial Intelligence </a:t>
            </a:r>
            <a:br>
              <a:rPr lang="en-US" b="0" i="0" dirty="0">
                <a:effectLst/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Boot Camp</a:t>
            </a:r>
            <a:br>
              <a:rPr lang="en-US" b="0" i="0" dirty="0">
                <a:effectLst/>
                <a:latin typeface="+mn-lt"/>
              </a:rPr>
            </a:br>
            <a:br>
              <a:rPr lang="en-US" b="0" i="0" dirty="0">
                <a:effectLst/>
                <a:latin typeface="+mn-lt"/>
              </a:rPr>
            </a:br>
            <a:r>
              <a:rPr lang="en-US" b="0" i="0" dirty="0">
                <a:effectLst/>
                <a:latin typeface="+mn-lt"/>
              </a:rPr>
              <a:t>Group 1 Project</a:t>
            </a:r>
            <a:endParaRPr lang="en-US" dirty="0">
              <a:latin typeface="+mn-lt"/>
            </a:endParaRP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78EE-D344-CB68-2E8E-1EB850D51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94396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Number of EV Chargers in the USA 2020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BAF5A-F295-06AD-7DBF-848FD924A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6" y="1314778"/>
            <a:ext cx="5752027" cy="5061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083EFA-EF72-0B5B-FC31-93C9514E2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7" y="1314778"/>
            <a:ext cx="5692120" cy="50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4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FB378-2705-DF15-CB8F-09482151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What’s the story in 2021?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5C0D4-E173-C78E-CED9-724B9F277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9784"/>
            <a:ext cx="5916374" cy="3180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F3EB6-03BF-024B-8339-C5DAE116E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9" y="1381539"/>
            <a:ext cx="5831893" cy="3117047"/>
          </a:xfrm>
          <a:prstGeom prst="rect">
            <a:avLst/>
          </a:prstGeom>
        </p:spPr>
      </p:pic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02A89DA2-01F5-01E8-4845-93A1E1EB453D}"/>
              </a:ext>
            </a:extLst>
          </p:cNvPr>
          <p:cNvGrpSpPr/>
          <p:nvPr/>
        </p:nvGrpSpPr>
        <p:grpSpPr>
          <a:xfrm>
            <a:off x="1017596" y="3765985"/>
            <a:ext cx="10701824" cy="2938371"/>
            <a:chOff x="1017596" y="3765985"/>
            <a:chExt cx="10701824" cy="2938371"/>
          </a:xfrm>
        </p:grpSpPr>
        <p:pic>
          <p:nvPicPr>
            <p:cNvPr id="3074" name="Picture 2" descr="5 Laws You Need to Know Before You Travel to Florida | the disney food blog">
              <a:extLst>
                <a:ext uri="{FF2B5EF4-FFF2-40B4-BE49-F238E27FC236}">
                  <a16:creationId xmlns:a16="http://schemas.microsoft.com/office/drawing/2014/main" id="{C17968F3-29BF-6270-025D-5520833367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48953" y="4817682"/>
              <a:ext cx="3138318" cy="1886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798FE7-E427-26EC-7FA1-959776B1A7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7596" y="3765985"/>
              <a:ext cx="3224849" cy="2828800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41867E-AFBA-69CD-EE15-85B52637F2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22757" y="3790859"/>
              <a:ext cx="2731092" cy="2517866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81022B8-CCF1-BE6C-4037-2832973ADF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6840" y="3814635"/>
              <a:ext cx="2228570" cy="2225438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F4F8D0B-25AD-A760-7F09-76FDA423C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6809" y="3832887"/>
              <a:ext cx="4022611" cy="2761898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2B7EC2-7425-17F4-F5A7-CDDB3C70E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0028" y="3814635"/>
              <a:ext cx="3424108" cy="2426774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7103AAA-EE0D-E2EB-A924-E8E6F9CA4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0932" y="3790859"/>
              <a:ext cx="2929984" cy="2148547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7E19B4-5DED-54C2-25F6-CF11F1580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9371" y="3814635"/>
              <a:ext cx="2024133" cy="1516214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44F479-B0F4-BAD0-2DB6-0C7EEE5FF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0515" y="3814635"/>
              <a:ext cx="1221067" cy="1905799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AAF6820-A0B8-F08D-D752-3B1C66DBB4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536" y="3814635"/>
              <a:ext cx="44770" cy="861484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1377200-436D-44A0-BAA6-17206A30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9884" y="3814635"/>
              <a:ext cx="0" cy="928161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4B9E0C5-F95B-998C-C0A3-B9A8959C8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6284" y="3765985"/>
              <a:ext cx="0" cy="976811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BDFD720-8A25-6586-3722-30DB3EB788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7911" y="3773901"/>
              <a:ext cx="199302" cy="983637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3A577EE-93F2-3268-FDDE-1A6B5A5313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0430" y="3790859"/>
              <a:ext cx="693786" cy="1539990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3507182F-6F93-3F43-2278-78C2D5D5A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709" y="3855484"/>
              <a:ext cx="476114" cy="887312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Arrow Connector 3072">
              <a:extLst>
                <a:ext uri="{FF2B5EF4-FFF2-40B4-BE49-F238E27FC236}">
                  <a16:creationId xmlns:a16="http://schemas.microsoft.com/office/drawing/2014/main" id="{CDD480F8-B8C6-260F-846F-662AC1D6C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3790" y="3832887"/>
              <a:ext cx="210919" cy="839016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973876D1-1474-0936-017E-E48D49F55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1774" y="3832887"/>
              <a:ext cx="0" cy="839016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Arrow Connector 3083">
              <a:extLst>
                <a:ext uri="{FF2B5EF4-FFF2-40B4-BE49-F238E27FC236}">
                  <a16:creationId xmlns:a16="http://schemas.microsoft.com/office/drawing/2014/main" id="{4400676E-A084-9B86-96D8-2CF935448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6809" y="3855484"/>
              <a:ext cx="909182" cy="992732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2" name="Straight Arrow Connector 3091">
              <a:extLst>
                <a:ext uri="{FF2B5EF4-FFF2-40B4-BE49-F238E27FC236}">
                  <a16:creationId xmlns:a16="http://schemas.microsoft.com/office/drawing/2014/main" id="{204C57D9-112D-C576-52D4-B594F23B6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0932" y="3832887"/>
              <a:ext cx="2409896" cy="1779023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Straight Arrow Connector 3095">
              <a:extLst>
                <a:ext uri="{FF2B5EF4-FFF2-40B4-BE49-F238E27FC236}">
                  <a16:creationId xmlns:a16="http://schemas.microsoft.com/office/drawing/2014/main" id="{33BE7954-F5F9-0085-43EB-88EA29D3C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0028" y="3832887"/>
              <a:ext cx="1345390" cy="1170806"/>
            </a:xfrm>
            <a:prstGeom prst="straightConnector1">
              <a:avLst/>
            </a:prstGeom>
            <a:ln w="76200">
              <a:solidFill>
                <a:srgbClr val="D5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10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78EE-D344-CB68-2E8E-1EB850D51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94396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Number of EV Chargers in the USA 2021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5DBDC-85BA-2704-2CA6-C4C66870E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37" y="1493239"/>
            <a:ext cx="5623205" cy="4991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7D5E3-26F7-61C6-3C75-9CBC5996E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59" y="1493239"/>
            <a:ext cx="5714941" cy="50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14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78EE-D344-CB68-2E8E-1EB850D51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94396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Additional notes….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02CD5-D0B6-7518-3BE5-61FBD551F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493241"/>
            <a:ext cx="11298238" cy="481548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US" sz="4300" dirty="0">
                <a:solidFill>
                  <a:schemeClr val="tx1"/>
                </a:solidFill>
                <a:ea typeface="+mj-ea"/>
                <a:cs typeface="+mj-cs"/>
              </a:rPr>
              <a:t>14,781 public access J1772 chargers available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n-US" sz="4300" dirty="0">
                <a:solidFill>
                  <a:schemeClr val="tx1"/>
                </a:solidFill>
                <a:ea typeface="+mj-ea"/>
                <a:cs typeface="+mj-cs"/>
              </a:rPr>
              <a:t>Private (home &amp; government) chargers not included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n-US" sz="4300" dirty="0">
                <a:solidFill>
                  <a:schemeClr val="tx1"/>
                </a:solidFill>
                <a:ea typeface="+mj-ea"/>
                <a:cs typeface="+mj-cs"/>
              </a:rPr>
              <a:t>Need to identify facility most likely to have a charger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4300" dirty="0">
                <a:solidFill>
                  <a:schemeClr val="tx1"/>
                </a:solidFill>
                <a:ea typeface="+mj-ea"/>
                <a:cs typeface="+mj-cs"/>
              </a:rPr>
              <a:t>Additional analysis needed to determine number of chargers per location (facility type)</a:t>
            </a:r>
          </a:p>
        </p:txBody>
      </p:sp>
    </p:spTree>
    <p:extLst>
      <p:ext uri="{BB962C8B-B14F-4D97-AF65-F5344CB8AC3E}">
        <p14:creationId xmlns:p14="http://schemas.microsoft.com/office/powerpoint/2010/main" val="628172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953061-64BC-1D23-0EC2-4861BF957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69012" y="0"/>
            <a:ext cx="1226101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40116F-42A9-B760-7297-5D1EF4FDF6A3}"/>
              </a:ext>
            </a:extLst>
          </p:cNvPr>
          <p:cNvSpPr txBox="1"/>
          <p:nvPr/>
        </p:nvSpPr>
        <p:spPr>
          <a:xfrm>
            <a:off x="141268" y="187879"/>
            <a:ext cx="5543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232325"/>
                </a:solidFill>
              </a:rPr>
              <a:t>Would </a:t>
            </a:r>
            <a:r>
              <a:rPr lang="en-US" sz="5400" b="1" dirty="0">
                <a:solidFill>
                  <a:srgbClr val="232325"/>
                </a:solidFill>
              </a:rPr>
              <a:t>YOU</a:t>
            </a:r>
            <a:r>
              <a:rPr lang="en-US" sz="5400" dirty="0">
                <a:solidFill>
                  <a:srgbClr val="232325"/>
                </a:solidFill>
              </a:rPr>
              <a:t> drive an electric vehicle?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77AC1-E439-5119-B858-FFC5E66276FB}"/>
              </a:ext>
            </a:extLst>
          </p:cNvPr>
          <p:cNvSpPr txBox="1"/>
          <p:nvPr/>
        </p:nvSpPr>
        <p:spPr>
          <a:xfrm>
            <a:off x="558307" y="3581936"/>
            <a:ext cx="51265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>
                <a:solidFill>
                  <a:srgbClr val="232325"/>
                </a:solidFill>
              </a:defRPr>
            </a:lvl1pPr>
          </a:lstStyle>
          <a:p>
            <a:r>
              <a:rPr lang="en-US" dirty="0"/>
              <a:t>Click the “raise hand”  to say YES!</a:t>
            </a:r>
          </a:p>
        </p:txBody>
      </p:sp>
    </p:spTree>
    <p:extLst>
      <p:ext uri="{BB962C8B-B14F-4D97-AF65-F5344CB8AC3E}">
        <p14:creationId xmlns:p14="http://schemas.microsoft.com/office/powerpoint/2010/main" val="377324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A37A-99B7-EFCC-A75E-B726EED8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+mn-lt"/>
              </a:rPr>
              <a:t>3. Conclusion</a:t>
            </a:r>
            <a:br>
              <a:rPr lang="en-US" sz="4800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007C4-A646-D420-37AB-3C4174C1D754}"/>
              </a:ext>
            </a:extLst>
          </p:cNvPr>
          <p:cNvSpPr txBox="1"/>
          <p:nvPr/>
        </p:nvSpPr>
        <p:spPr>
          <a:xfrm>
            <a:off x="1193801" y="1513630"/>
            <a:ext cx="967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analysis (the Pearson correlation coefficient) showed a .04 coefficient –  or that there is </a:t>
            </a:r>
            <a:r>
              <a:rPr lang="en-US" sz="3200" i="1" u="sng" dirty="0"/>
              <a:t>little to no correlation </a:t>
            </a:r>
            <a:r>
              <a:rPr lang="en-US" sz="3200" dirty="0"/>
              <a:t>between accessibility of EV chargers compared to “Higher Income” (over $150K) zip codes in a state.</a:t>
            </a:r>
          </a:p>
          <a:p>
            <a:endParaRPr lang="en-US" sz="3200" dirty="0"/>
          </a:p>
          <a:p>
            <a:r>
              <a:rPr lang="en-US" sz="3200" dirty="0"/>
              <a:t>This statement also holds true to “Lower Income” (less than $150K) zip codes as that coefficient was .05.</a:t>
            </a:r>
          </a:p>
          <a:p>
            <a:endParaRPr lang="en-US" sz="3200" dirty="0"/>
          </a:p>
          <a:p>
            <a:r>
              <a:rPr lang="en-US" sz="3200" dirty="0"/>
              <a:t>Trends are both the same in 2021 and 2020.</a:t>
            </a:r>
          </a:p>
        </p:txBody>
      </p:sp>
    </p:spTree>
    <p:extLst>
      <p:ext uri="{BB962C8B-B14F-4D97-AF65-F5344CB8AC3E}">
        <p14:creationId xmlns:p14="http://schemas.microsoft.com/office/powerpoint/2010/main" val="4140645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1FC6C47-47E5-1CB4-A4A6-28986CB76404}"/>
              </a:ext>
            </a:extLst>
          </p:cNvPr>
          <p:cNvSpPr txBox="1">
            <a:spLocks/>
          </p:cNvSpPr>
          <p:nvPr/>
        </p:nvSpPr>
        <p:spPr>
          <a:xfrm>
            <a:off x="550864" y="483924"/>
            <a:ext cx="4115266" cy="1684059"/>
          </a:xfrm>
          <a:prstGeom prst="rect">
            <a:avLst/>
          </a:prstGeom>
        </p:spPr>
        <p:txBody>
          <a:bodyPr vert="horz" wrap="square" lIns="9144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+mn-lt"/>
              </a:rPr>
              <a:t>Team Members</a:t>
            </a: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87FD10-C245-9C6C-9520-CBE44B21A2C0}"/>
              </a:ext>
            </a:extLst>
          </p:cNvPr>
          <p:cNvSpPr txBox="1"/>
          <p:nvPr/>
        </p:nvSpPr>
        <p:spPr>
          <a:xfrm>
            <a:off x="763120" y="2752182"/>
            <a:ext cx="41152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Algernon Jordan</a:t>
            </a:r>
          </a:p>
          <a:p>
            <a:r>
              <a:rPr lang="en-US" sz="3600" dirty="0"/>
              <a:t>Carolina Fuentes</a:t>
            </a:r>
          </a:p>
          <a:p>
            <a:r>
              <a:rPr lang="en-US" sz="3600" dirty="0" err="1"/>
              <a:t>Ebeni</a:t>
            </a:r>
            <a:r>
              <a:rPr lang="en-US" sz="3600" dirty="0"/>
              <a:t> Bermudez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3B393-6FB6-6D90-21E3-77C1EB19D9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95B45-F564-E57D-07D0-EEC3C4A41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/>
          <a:stretch/>
        </p:blipFill>
        <p:spPr>
          <a:xfrm>
            <a:off x="6944102" y="1028700"/>
            <a:ext cx="2795516" cy="46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83924"/>
            <a:ext cx="4115266" cy="1684059"/>
          </a:xfrm>
        </p:spPr>
        <p:txBody>
          <a:bodyPr/>
          <a:lstStyle/>
          <a:p>
            <a:r>
              <a:rPr lang="en-US" dirty="0">
                <a:latin typeface="+mn-lt"/>
              </a:rPr>
              <a:t>Project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2419350"/>
            <a:ext cx="10287466" cy="391318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Define problem &amp; source data</a:t>
            </a:r>
          </a:p>
          <a:p>
            <a:pPr marL="514350" indent="-514350">
              <a:buAutoNum type="arabicPeriod"/>
            </a:pPr>
            <a:r>
              <a:rPr lang="en-US" sz="3200" dirty="0"/>
              <a:t>Analyze data &amp; develop visualizations</a:t>
            </a:r>
          </a:p>
          <a:p>
            <a:pPr marL="514350" indent="-514350">
              <a:buAutoNum type="arabicPeriod"/>
            </a:pPr>
            <a:r>
              <a:rPr lang="en-US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0" y="4045464"/>
            <a:ext cx="10967718" cy="2286000"/>
          </a:xfrm>
          <a:noFill/>
        </p:spPr>
        <p:txBody>
          <a:bodyPr anchor="ctr"/>
          <a:lstStyle/>
          <a:p>
            <a:r>
              <a:rPr lang="en-US" sz="3600" dirty="0">
                <a:latin typeface="+mn-lt"/>
              </a:rPr>
              <a:t>Problem Statement: To investigate the correlation between the availability of EV charging stations and the median household income among various zip codes in the US.</a:t>
            </a:r>
          </a:p>
        </p:txBody>
      </p:sp>
      <p:pic>
        <p:nvPicPr>
          <p:cNvPr id="1026" name="Picture 2" descr="Charging into the future: the transition to electric vehicles : Beyond the  Numbers: U.S. Bureau of Labor Statistics">
            <a:extLst>
              <a:ext uri="{FF2B5EF4-FFF2-40B4-BE49-F238E27FC236}">
                <a16:creationId xmlns:a16="http://schemas.microsoft.com/office/drawing/2014/main" id="{81EB3245-2571-AAE3-F577-583E831DC09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667612"/>
          </a:xfrm>
        </p:spPr>
        <p:txBody>
          <a:bodyPr/>
          <a:lstStyle/>
          <a:p>
            <a:r>
              <a:rPr lang="en-US" dirty="0">
                <a:latin typeface="+mn-lt"/>
              </a:rPr>
              <a:t>1. </a:t>
            </a:r>
            <a:r>
              <a:rPr lang="en-US" sz="4000" dirty="0">
                <a:latin typeface="+mn-lt"/>
              </a:rPr>
              <a:t>Define problem &amp; source data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59" y="2339788"/>
            <a:ext cx="5024441" cy="3005984"/>
          </a:xfrm>
        </p:spPr>
        <p:txBody>
          <a:bodyPr>
            <a:normAutofit/>
          </a:bodyPr>
          <a:lstStyle/>
          <a:p>
            <a:r>
              <a:rPr lang="en-US" sz="2400" dirty="0"/>
              <a:t>A. Number of EV Chargers in the USA between 2020 &amp; 2020. </a:t>
            </a:r>
          </a:p>
          <a:p>
            <a:pPr lvl="1"/>
            <a:r>
              <a:rPr lang="en-US" sz="2400" dirty="0"/>
              <a:t>Found Dataset in Kaggle</a:t>
            </a:r>
          </a:p>
          <a:p>
            <a:pPr lvl="1"/>
            <a:r>
              <a:rPr lang="en-US" sz="2400" dirty="0"/>
              <a:t>Reviewed dataset &amp; eliminated chargers not accessible to the public or those that were not J1772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43600" y="2339788"/>
            <a:ext cx="5697539" cy="2832110"/>
          </a:xfrm>
        </p:spPr>
        <p:txBody>
          <a:bodyPr>
            <a:noAutofit/>
          </a:bodyPr>
          <a:lstStyle/>
          <a:p>
            <a:r>
              <a:rPr lang="en-US" sz="2400" dirty="0"/>
              <a:t>B. Median and mean household income by zip code.</a:t>
            </a:r>
          </a:p>
          <a:p>
            <a:pPr lvl="1"/>
            <a:r>
              <a:rPr lang="en-US" sz="2400" dirty="0"/>
              <a:t>Found Dataset in Kaggle</a:t>
            </a:r>
          </a:p>
          <a:p>
            <a:pPr lvl="1"/>
            <a:r>
              <a:rPr lang="en-US" sz="2400" dirty="0"/>
              <a:t>Reviewed dataset, identified needed columns &amp; completed initial cleanup &amp; segment out.</a:t>
            </a:r>
          </a:p>
          <a:p>
            <a:pPr lvl="1"/>
            <a:r>
              <a:rPr lang="en-US" sz="2400" dirty="0"/>
              <a:t>“Upper Class” income is top 20% of earners ($149,132 or higher)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C2E163C-641D-FCF6-0D5D-5D900FBCAD6D}"/>
              </a:ext>
            </a:extLst>
          </p:cNvPr>
          <p:cNvSpPr txBox="1">
            <a:spLocks/>
          </p:cNvSpPr>
          <p:nvPr/>
        </p:nvSpPr>
        <p:spPr>
          <a:xfrm>
            <a:off x="550859" y="1431175"/>
            <a:ext cx="11090273" cy="9086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Two sources of data were needed for our analysis: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D7D940-6838-E246-FEF7-01B7539BA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196" y="2285522"/>
            <a:ext cx="3806504" cy="2185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F4F082-D26B-4675-02A6-3FD0E028C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896" y="1263060"/>
            <a:ext cx="4511430" cy="105837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From 343,940 lines of data with 111 columns!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FDF1E-5D7F-1114-A294-4008738AAA1A}"/>
              </a:ext>
            </a:extLst>
          </p:cNvPr>
          <p:cNvSpPr txBox="1"/>
          <p:nvPr/>
        </p:nvSpPr>
        <p:spPr>
          <a:xfrm>
            <a:off x="377505" y="259951"/>
            <a:ext cx="11098633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dirty="0">
                <a:ea typeface="+mj-ea"/>
                <a:cs typeface="+mj-cs"/>
              </a:rPr>
              <a:t>Household income by zip code.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B89A33-B2EB-7130-A21A-171BF0814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8578" y="2214981"/>
            <a:ext cx="4907560" cy="234785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E172E7-B02D-E09C-9B90-5C21DB65A5B1}"/>
              </a:ext>
            </a:extLst>
          </p:cNvPr>
          <p:cNvSpPr txBox="1">
            <a:spLocks/>
          </p:cNvSpPr>
          <p:nvPr/>
        </p:nvSpPr>
        <p:spPr>
          <a:xfrm>
            <a:off x="6453928" y="1289332"/>
            <a:ext cx="5494787" cy="1058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Sorted DF with only relevant data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EBC00B-8968-1C16-8F23-4DE4748F252A}"/>
              </a:ext>
            </a:extLst>
          </p:cNvPr>
          <p:cNvSpPr txBox="1">
            <a:spLocks/>
          </p:cNvSpPr>
          <p:nvPr/>
        </p:nvSpPr>
        <p:spPr>
          <a:xfrm>
            <a:off x="1887523" y="4838169"/>
            <a:ext cx="8011486" cy="17598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Analysis steps</a:t>
            </a:r>
          </a:p>
          <a:p>
            <a:pPr algn="ctr"/>
            <a:r>
              <a:rPr lang="en-US" sz="2000" dirty="0">
                <a:latin typeface="+mn-lt"/>
              </a:rPr>
              <a:t>Import panda – read csv – create </a:t>
            </a:r>
            <a:r>
              <a:rPr lang="en-US" sz="2000" dirty="0" err="1">
                <a:latin typeface="+mn-lt"/>
              </a:rPr>
              <a:t>df</a:t>
            </a:r>
            <a:r>
              <a:rPr lang="en-US" sz="2000" dirty="0">
                <a:latin typeface="+mn-lt"/>
              </a:rPr>
              <a:t> with only relevant columns </a:t>
            </a:r>
          </a:p>
          <a:p>
            <a:pPr algn="ctr"/>
            <a:r>
              <a:rPr lang="en-US" sz="2000" dirty="0">
                <a:latin typeface="+mn-lt"/>
              </a:rPr>
              <a:t>drop empty rows – identify data types &amp; make adjustments</a:t>
            </a:r>
          </a:p>
          <a:p>
            <a:pPr algn="ctr"/>
            <a:r>
              <a:rPr lang="en-US" sz="2000" dirty="0">
                <a:latin typeface="+mn-lt"/>
              </a:rPr>
              <a:t>initial analysis including number of rows max &amp; minimum</a:t>
            </a:r>
          </a:p>
          <a:p>
            <a:pPr algn="ctr"/>
            <a:r>
              <a:rPr lang="en-US" sz="2000" dirty="0">
                <a:latin typeface="+mn-lt"/>
              </a:rPr>
              <a:t>sorting data by Median &amp; Mean – create new </a:t>
            </a:r>
            <a:r>
              <a:rPr lang="en-US" sz="2000" dirty="0" err="1">
                <a:latin typeface="+mn-lt"/>
              </a:rPr>
              <a:t>df</a:t>
            </a:r>
            <a:r>
              <a:rPr lang="en-US" sz="2000" dirty="0">
                <a:latin typeface="+mn-lt"/>
              </a:rPr>
              <a:t> with only “Upper Income”</a:t>
            </a:r>
          </a:p>
        </p:txBody>
      </p:sp>
    </p:spTree>
    <p:extLst>
      <p:ext uri="{BB962C8B-B14F-4D97-AF65-F5344CB8AC3E}">
        <p14:creationId xmlns:p14="http://schemas.microsoft.com/office/powerpoint/2010/main" val="281544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56B3-6087-575F-3CC9-CF8B3C9F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473775"/>
            <a:ext cx="11090274" cy="1044633"/>
          </a:xfrm>
        </p:spPr>
        <p:txBody>
          <a:bodyPr/>
          <a:lstStyle/>
          <a:p>
            <a:r>
              <a:rPr lang="en-US" dirty="0">
                <a:latin typeface="+mn-lt"/>
              </a:rPr>
              <a:t>Mean vs median – what’s the best measure?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E21871-36DD-4EC2-FC32-7D996E88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7" y="1518408"/>
            <a:ext cx="5832757" cy="3117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E49A66-57A1-5DFF-B886-5F5A8192F44A}"/>
              </a:ext>
            </a:extLst>
          </p:cNvPr>
          <p:cNvSpPr txBox="1"/>
          <p:nvPr/>
        </p:nvSpPr>
        <p:spPr>
          <a:xfrm>
            <a:off x="268706" y="6384225"/>
            <a:ext cx="1180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year and “same” measure – the wider the gap between high and low income households, the more varied the data.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C87B8F-EEF2-6CFA-A8E0-3B9B886F71D5}"/>
              </a:ext>
            </a:extLst>
          </p:cNvPr>
          <p:cNvGrpSpPr/>
          <p:nvPr/>
        </p:nvGrpSpPr>
        <p:grpSpPr>
          <a:xfrm>
            <a:off x="1146290" y="3459466"/>
            <a:ext cx="4432389" cy="2899984"/>
            <a:chOff x="1146290" y="3459466"/>
            <a:chExt cx="4432389" cy="2899984"/>
          </a:xfrm>
        </p:grpSpPr>
        <p:pic>
          <p:nvPicPr>
            <p:cNvPr id="1030" name="Picture 6" descr="The Wizard of Oz: Five Appalling On-Set Stories | Vanity Fair">
              <a:extLst>
                <a:ext uri="{FF2B5EF4-FFF2-40B4-BE49-F238E27FC236}">
                  <a16:creationId xmlns:a16="http://schemas.microsoft.com/office/drawing/2014/main" id="{F9A87E75-C468-C6EE-0737-7AE46D148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3053" y="4635454"/>
              <a:ext cx="1723996" cy="172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A95AE15-4A59-8A35-6683-F99CB04905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6290" y="3814635"/>
              <a:ext cx="1463477" cy="105851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074A58-01C1-857A-3D77-302CBDA22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91422" y="3496629"/>
              <a:ext cx="86176" cy="1151213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A7D0D4-0782-C442-01E3-ABD626890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9116" y="3459466"/>
              <a:ext cx="513520" cy="1200764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38B11A-91CB-6B49-6E79-C616507C88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3749" y="3607266"/>
              <a:ext cx="1764930" cy="125191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1FE2A02-6889-8A59-2039-1F7183B13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90" y="1503620"/>
            <a:ext cx="5885347" cy="315717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9BA4375-7128-130E-5CA9-714F7002659A}"/>
              </a:ext>
            </a:extLst>
          </p:cNvPr>
          <p:cNvGrpSpPr/>
          <p:nvPr/>
        </p:nvGrpSpPr>
        <p:grpSpPr>
          <a:xfrm>
            <a:off x="7600426" y="3593889"/>
            <a:ext cx="4290375" cy="2777949"/>
            <a:chOff x="7600426" y="3593889"/>
            <a:chExt cx="4290375" cy="2777949"/>
          </a:xfrm>
        </p:grpSpPr>
        <p:pic>
          <p:nvPicPr>
            <p:cNvPr id="31" name="Picture 6" descr="The Wizard of Oz: Five Appalling On-Set Stories | Vanity Fair">
              <a:extLst>
                <a:ext uri="{FF2B5EF4-FFF2-40B4-BE49-F238E27FC236}">
                  <a16:creationId xmlns:a16="http://schemas.microsoft.com/office/drawing/2014/main" id="{56E9A8C0-6CAF-BD06-36CF-E2D49E4A3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011" y="4647842"/>
              <a:ext cx="1723996" cy="172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5C38210-A391-6507-07AB-BA55957BEB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00426" y="3984771"/>
              <a:ext cx="1026665" cy="830118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B3E3861-AFF3-50B0-D945-DF016BAC6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0031" y="3740700"/>
              <a:ext cx="693050" cy="99887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6C0A751-6B46-96D2-EDED-3366D6D47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6074" y="3593889"/>
              <a:ext cx="0" cy="1078729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E03DA39-EC9B-17F8-8706-4F653D941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6730" y="3654493"/>
              <a:ext cx="811742" cy="100573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97F1249-12C8-DAAD-F70B-5547687410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84464" y="3654493"/>
              <a:ext cx="437235" cy="1060304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83F1EB-FED2-386C-2599-43C9602128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9903" y="3642106"/>
              <a:ext cx="165178" cy="1030633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A612C7-9773-C2A8-C212-B9306425F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9193" y="3740700"/>
              <a:ext cx="1114686" cy="1049414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B1D38F5-C5A4-BF7B-ADB5-85991A2D2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7802" y="3908460"/>
              <a:ext cx="1662999" cy="99726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116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488C5E-B1C8-CFAB-B06A-83B846030673}"/>
              </a:ext>
            </a:extLst>
          </p:cNvPr>
          <p:cNvSpPr txBox="1"/>
          <p:nvPr/>
        </p:nvSpPr>
        <p:spPr>
          <a:xfrm>
            <a:off x="268706" y="6384225"/>
            <a:ext cx="1180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*AI GENERATED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F82056-A7CC-A199-8BEB-42A96B5CF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56" y="1079798"/>
            <a:ext cx="5192087" cy="5178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596B6C-E6C7-10B9-A6EB-5EFD2BB8DFC8}"/>
              </a:ext>
            </a:extLst>
          </p:cNvPr>
          <p:cNvSpPr txBox="1"/>
          <p:nvPr/>
        </p:nvSpPr>
        <p:spPr>
          <a:xfrm>
            <a:off x="1476462" y="183895"/>
            <a:ext cx="9054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Could this be the reality in Kansas?</a:t>
            </a:r>
          </a:p>
        </p:txBody>
      </p:sp>
    </p:spTree>
    <p:extLst>
      <p:ext uri="{BB962C8B-B14F-4D97-AF65-F5344CB8AC3E}">
        <p14:creationId xmlns:p14="http://schemas.microsoft.com/office/powerpoint/2010/main" val="2374489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F082-D26B-4675-02A6-3FD0E028C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896" y="1263060"/>
            <a:ext cx="4511430" cy="105837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From 50,290 lines of data with 63 columns!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FDF1E-5D7F-1114-A294-4008738AAA1A}"/>
              </a:ext>
            </a:extLst>
          </p:cNvPr>
          <p:cNvSpPr txBox="1"/>
          <p:nvPr/>
        </p:nvSpPr>
        <p:spPr>
          <a:xfrm>
            <a:off x="377505" y="259951"/>
            <a:ext cx="11098633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dirty="0">
                <a:ea typeface="+mj-ea"/>
                <a:cs typeface="+mj-cs"/>
              </a:rPr>
              <a:t>Locations of EV Chargers by zip code.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E172E7-B02D-E09C-9B90-5C21DB65A5B1}"/>
              </a:ext>
            </a:extLst>
          </p:cNvPr>
          <p:cNvSpPr txBox="1">
            <a:spLocks/>
          </p:cNvSpPr>
          <p:nvPr/>
        </p:nvSpPr>
        <p:spPr>
          <a:xfrm>
            <a:off x="5981350" y="1263060"/>
            <a:ext cx="5494787" cy="1058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Sorted DF with only relevant data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EBC00B-8968-1C16-8F23-4DE4748F252A}"/>
              </a:ext>
            </a:extLst>
          </p:cNvPr>
          <p:cNvSpPr txBox="1">
            <a:spLocks/>
          </p:cNvSpPr>
          <p:nvPr/>
        </p:nvSpPr>
        <p:spPr>
          <a:xfrm>
            <a:off x="1887523" y="4838169"/>
            <a:ext cx="8011486" cy="17598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Analysis steps</a:t>
            </a:r>
          </a:p>
          <a:p>
            <a:pPr algn="ctr"/>
            <a:r>
              <a:rPr lang="en-US" sz="2000" dirty="0">
                <a:latin typeface="+mn-lt"/>
              </a:rPr>
              <a:t>Import panda – read csv – create </a:t>
            </a:r>
            <a:r>
              <a:rPr lang="en-US" sz="2000" dirty="0" err="1">
                <a:latin typeface="+mn-lt"/>
              </a:rPr>
              <a:t>df</a:t>
            </a:r>
            <a:r>
              <a:rPr lang="en-US" sz="2000" dirty="0">
                <a:latin typeface="+mn-lt"/>
              </a:rPr>
              <a:t> with only relevant columns </a:t>
            </a:r>
          </a:p>
          <a:p>
            <a:pPr algn="ctr"/>
            <a:r>
              <a:rPr lang="en-US" sz="2000" dirty="0">
                <a:latin typeface="+mn-lt"/>
              </a:rPr>
              <a:t>drop empty rows – identify data types &amp; make adjustments</a:t>
            </a:r>
          </a:p>
          <a:p>
            <a:pPr algn="ctr"/>
            <a:r>
              <a:rPr lang="en-US" sz="2000" dirty="0">
                <a:latin typeface="+mn-lt"/>
              </a:rPr>
              <a:t>Decided which types of chargers we will analyze (J1772 &amp; public access) </a:t>
            </a:r>
          </a:p>
          <a:p>
            <a:pPr algn="ctr"/>
            <a:r>
              <a:rPr lang="en-US" sz="2000" dirty="0">
                <a:latin typeface="+mn-lt"/>
              </a:rPr>
              <a:t>rename columns – Eliminate unnecessary columns</a:t>
            </a:r>
          </a:p>
          <a:p>
            <a:pPr algn="ctr"/>
            <a:endParaRPr lang="en-US" sz="20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202E9-ACF9-0372-BCCC-EFC097E26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6821" y="2321433"/>
            <a:ext cx="5908195" cy="2032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DB72DC-F746-7E51-9513-7B8856E1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526" y="2383825"/>
            <a:ext cx="2908169" cy="19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5777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 float design</Template>
  <TotalTime>238</TotalTime>
  <Words>512</Words>
  <Application>Microsoft Office PowerPoint</Application>
  <PresentationFormat>Widescreen</PresentationFormat>
  <Paragraphs>62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Walbaum Display</vt:lpstr>
      <vt:lpstr>3DFloatVTI</vt:lpstr>
      <vt:lpstr>Artificial Intelligence  Boot Camp  Group 1 Project</vt:lpstr>
      <vt:lpstr>PowerPoint Presentation</vt:lpstr>
      <vt:lpstr>Project Steps</vt:lpstr>
      <vt:lpstr>Problem Statement: To investigate the correlation between the availability of EV charging stations and the median household income among various zip codes in the US.</vt:lpstr>
      <vt:lpstr>1. Define problem &amp; source data</vt:lpstr>
      <vt:lpstr>From 343,940 lines of data with 111 columns!</vt:lpstr>
      <vt:lpstr>Mean vs median – what’s the best measure?</vt:lpstr>
      <vt:lpstr>PowerPoint Presentation</vt:lpstr>
      <vt:lpstr>From 50,290 lines of data with 63 columns!</vt:lpstr>
      <vt:lpstr>Number of EV Chargers in the USA 2020 </vt:lpstr>
      <vt:lpstr>What’s the story in 2021?</vt:lpstr>
      <vt:lpstr>Number of EV Chargers in the USA 2021 </vt:lpstr>
      <vt:lpstr>Additional notes…. </vt:lpstr>
      <vt:lpstr>PowerPoint Presentation</vt:lpstr>
      <vt:lpstr>3. 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 Boot Camp  Group Project</dc:title>
  <dc:creator>CAROLINA FUENTES</dc:creator>
  <cp:lastModifiedBy>CAROLINA FUENTES</cp:lastModifiedBy>
  <cp:revision>4</cp:revision>
  <dcterms:created xsi:type="dcterms:W3CDTF">2024-04-16T23:20:31Z</dcterms:created>
  <dcterms:modified xsi:type="dcterms:W3CDTF">2024-04-22T23:40:24Z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